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Lst>
  <p:sldSz cy="5143500" cx="9144000"/>
  <p:notesSz cx="6858000" cy="9144000"/>
  <p:embeddedFontLst>
    <p:embeddedFont>
      <p:font typeface="Comfortaa"/>
      <p:regular r:id="rId18"/>
      <p:bold r:id="rId1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13D9421D-21A3-44C7-8C8F-D9D34FEC4D02}">
  <a:tblStyle styleId="{13D9421D-21A3-44C7-8C8F-D9D34FEC4D02}"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5" Type="http://schemas.openxmlformats.org/officeDocument/2006/relationships/slideMaster" Target="slideMasters/slideMaster1.xml"/><Relationship Id="rId19" Type="http://schemas.openxmlformats.org/officeDocument/2006/relationships/font" Target="fonts/Comfortaa-bold.fntdata"/><Relationship Id="rId6" Type="http://schemas.openxmlformats.org/officeDocument/2006/relationships/notesMaster" Target="notesMasters/notesMaster1.xml"/><Relationship Id="rId18" Type="http://schemas.openxmlformats.org/officeDocument/2006/relationships/font" Target="fonts/Comfortaa-regular.fntdata"/><Relationship Id="rId7" Type="http://schemas.openxmlformats.org/officeDocument/2006/relationships/slide" Target="slides/slide1.xml"/><Relationship Id="rId8"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da02b59b17_1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da02b59b17_1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CUDA nvcc </a:t>
            </a:r>
            <a:r>
              <a:rPr lang="en"/>
              <a:t>compiler</a:t>
            </a:r>
            <a:r>
              <a:rPr lang="en"/>
              <a:t> uses on average 2 million cycles while the gcc -openmp uses on average 1150 million cycles, The CPU creates almost 600 times more cycles than the GPU.</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da0296bf2d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da0296bf2d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GPU performance:</a:t>
            </a:r>
            <a:endParaRPr/>
          </a:p>
          <a:p>
            <a:pPr indent="0" lvl="0" marL="0" rtl="0" algn="l">
              <a:spcBef>
                <a:spcPts val="0"/>
              </a:spcBef>
              <a:spcAft>
                <a:spcPts val="0"/>
              </a:spcAft>
              <a:buNone/>
            </a:pPr>
            <a:r>
              <a:rPr lang="en"/>
              <a:t>The GPU performs better in execution time and CPI, however because of the small cache size, the GPU had lower hit rates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Knapsack:</a:t>
            </a:r>
            <a:endParaRPr/>
          </a:p>
          <a:p>
            <a:pPr indent="0" lvl="0" marL="0" rtl="0" algn="l">
              <a:spcBef>
                <a:spcPts val="0"/>
              </a:spcBef>
              <a:spcAft>
                <a:spcPts val="0"/>
              </a:spcAft>
              <a:buNone/>
            </a:pPr>
            <a:r>
              <a:rPr lang="en"/>
              <a:t>Knapsack compared the performance of a single thread, on the GPU and CPU. This showed us that while the GPU was out performing the CPU in parallel,  it was doing so because the GPU had more threads. The CPU had better performing threads, this is also because the clock rate applied for the CPU is twice as much as the GPU clock rate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Cost/Performance:</a:t>
            </a:r>
            <a:endParaRPr/>
          </a:p>
          <a:p>
            <a:pPr indent="0" lvl="0" marL="0" rtl="0" algn="l">
              <a:spcBef>
                <a:spcPts val="0"/>
              </a:spcBef>
              <a:spcAft>
                <a:spcPts val="0"/>
              </a:spcAft>
              <a:buNone/>
            </a:pPr>
            <a:r>
              <a:rPr lang="en"/>
              <a:t>On conclusion stands; If you would take an example of 2 programs running on a machine daily in Austin, the GPU executing the program is almost 500,000 times cheaper per kWh than the CPU program.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7af39a945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7af39a945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
              <a:t>Project overview:</a:t>
            </a:r>
            <a:endParaRPr/>
          </a:p>
          <a:p>
            <a:pPr indent="0" lvl="0" marL="0" rtl="0" algn="l">
              <a:spcBef>
                <a:spcPts val="0"/>
              </a:spcBef>
              <a:spcAft>
                <a:spcPts val="0"/>
              </a:spcAft>
              <a:buNone/>
            </a:pPr>
            <a:r>
              <a:rPr lang="en"/>
              <a:t>4 CPU programs converted into CUDA implementations and </a:t>
            </a:r>
            <a:r>
              <a:rPr lang="en"/>
              <a:t>a performance evaluation between a GPU running CUDA architecture and an OpenMP CPU, comparing metrics like ExecTime, CPI, and cache-performance. 1 program being sequential rather than parallel.</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Hypothesis:</a:t>
            </a:r>
            <a:endParaRPr/>
          </a:p>
          <a:p>
            <a:pPr indent="0" lvl="0" marL="0" rtl="0" algn="l">
              <a:spcBef>
                <a:spcPts val="0"/>
              </a:spcBef>
              <a:spcAft>
                <a:spcPts val="0"/>
              </a:spcAft>
              <a:buNone/>
            </a:pPr>
            <a:r>
              <a:rPr lang="en"/>
              <a:t>our hypothesis was that the GPU would outperform the CPU on every program until the parameters exceeded the GPUs memory capabilities</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gda0296bf2d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da0296bf2d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da0296bf2d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da0296bf2d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Perf stat: Linux tool to show performance metrics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gcc: C compiler, used to compile .c files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nvcc: CUDA compiler, used to compile .cu files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Nsight Compute: Similar to perf, used to collect performance metrics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rPr lang="en"/>
              <a:t>nvprof: Similar to perf, used to collect, percentage wise, GPU and CPU API calls and elapsed program time</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da0296bf2d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da0296bf2d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Rewriting</a:t>
            </a:r>
            <a:r>
              <a:rPr lang="en"/>
              <a:t> programs:</a:t>
            </a:r>
            <a:endParaRPr/>
          </a:p>
          <a:p>
            <a:pPr indent="0" lvl="0" marL="0" rtl="0" algn="l">
              <a:spcBef>
                <a:spcPts val="0"/>
              </a:spcBef>
              <a:spcAft>
                <a:spcPts val="0"/>
              </a:spcAft>
              <a:buClr>
                <a:schemeClr val="dk1"/>
              </a:buClr>
              <a:buSzPts val="1100"/>
              <a:buFont typeface="Arial"/>
              <a:buNone/>
            </a:pPr>
            <a:r>
              <a:rPr lang="en"/>
              <a:t>We took the</a:t>
            </a:r>
            <a:r>
              <a:rPr lang="en"/>
              <a:t> C code and rewrote it CUDA code</a:t>
            </a:r>
            <a:endParaRPr/>
          </a:p>
          <a:p>
            <a:pPr indent="0" lvl="0" marL="0" rtl="0" algn="l">
              <a:spcBef>
                <a:spcPts val="0"/>
              </a:spcBef>
              <a:spcAft>
                <a:spcPts val="0"/>
              </a:spcAft>
              <a:buClr>
                <a:schemeClr val="dk1"/>
              </a:buClr>
              <a:buSzPts val="1100"/>
              <a:buFont typeface="Arial"/>
              <a:buNone/>
            </a:pPr>
            <a:r>
              <a:rPr lang="en"/>
              <a:t>We had to use CUDA block parallelism for .cu files while we used OpenMP for CPU thread parallelism</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Gathar Data:</a:t>
            </a:r>
            <a:endParaRPr/>
          </a:p>
          <a:p>
            <a:pPr indent="0" lvl="0" marL="0" rtl="0" algn="l">
              <a:spcBef>
                <a:spcPts val="0"/>
              </a:spcBef>
              <a:spcAft>
                <a:spcPts val="0"/>
              </a:spcAft>
              <a:buNone/>
            </a:pPr>
            <a:r>
              <a:rPr lang="en"/>
              <a:t>Ran perf stat, nvprof, and nsight compute multiple times to get metrics like </a:t>
            </a:r>
            <a:r>
              <a:rPr lang="en"/>
              <a:t>elapsed</a:t>
            </a:r>
            <a:r>
              <a:rPr lang="en"/>
              <a:t> time, cycles, and cache metrics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Analyzing performance:</a:t>
            </a:r>
            <a:endParaRPr/>
          </a:p>
          <a:p>
            <a:pPr indent="0" lvl="0" marL="0" rtl="0" algn="l">
              <a:spcBef>
                <a:spcPts val="0"/>
              </a:spcBef>
              <a:spcAft>
                <a:spcPts val="0"/>
              </a:spcAft>
              <a:buNone/>
            </a:pPr>
            <a:r>
              <a:rPr lang="en"/>
              <a:t>Took the raw data into a spreadsheet and created charts to compare CPU and GPU metrics</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da0296bf2d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da0296bf2d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rPr>
              <a:t>In the comparison of C and CUDA, the CUDA programs have an average execution time about 100 times  to 1000 times faster than the CPU programs.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da02b59b17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da02b59b17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comparing cache hit rates, the cuda programs have a lower hit rate and therefore a higher cache miss rate</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da02b59b17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da02b59b17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However, the CPU uses on average more cache than the GPU. This is because the CPU has 3 levels of caches that are </a:t>
            </a:r>
            <a:r>
              <a:rPr lang="en"/>
              <a:t>larger</a:t>
            </a:r>
            <a:r>
              <a:rPr lang="en"/>
              <a:t> than the 2 levels of </a:t>
            </a:r>
            <a:r>
              <a:rPr lang="en"/>
              <a:t>caches</a:t>
            </a:r>
            <a:r>
              <a:rPr lang="en"/>
              <a:t> on the GPU</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da02b59b17_1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da02b59b17_1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CUDA code has on average 15 </a:t>
            </a:r>
            <a:r>
              <a:rPr lang="en"/>
              <a:t>million</a:t>
            </a:r>
            <a:r>
              <a:rPr lang="en"/>
              <a:t> instructions, while the C code has 818 million instructions. This result means the gcc </a:t>
            </a:r>
            <a:r>
              <a:rPr lang="en"/>
              <a:t>compiler</a:t>
            </a:r>
            <a:r>
              <a:rPr lang="en"/>
              <a:t> is making about 55 times more instructions than the CUDA nvcc compilier</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2.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png"/><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hyperlink" Target="https://en.wikipedia.org/wiki/Shared_memory_architecture" TargetMode="External"/><Relationship Id="rId4" Type="http://schemas.openxmlformats.org/officeDocument/2006/relationships/hyperlink" Target="https://en.wikipedia.org/wiki/C_(programming_language)" TargetMode="External"/><Relationship Id="rId5" Type="http://schemas.openxmlformats.org/officeDocument/2006/relationships/image" Target="../media/image5.png"/><Relationship Id="rId6"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4.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8.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9.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EAFB8"/>
            </a:gs>
            <a:gs pos="100000">
              <a:srgbClr val="616D73"/>
            </a:gs>
          </a:gsLst>
          <a:lin ang="5400012" scaled="0"/>
        </a:gradFill>
      </p:bgPr>
    </p:bg>
    <p:spTree>
      <p:nvGrpSpPr>
        <p:cNvPr id="53" name="Shape 53"/>
        <p:cNvGrpSpPr/>
        <p:nvPr/>
      </p:nvGrpSpPr>
      <p:grpSpPr>
        <a:xfrm>
          <a:off x="0" y="0"/>
          <a:ext cx="0" cy="0"/>
          <a:chOff x="0" y="0"/>
          <a:chExt cx="0" cy="0"/>
        </a:xfrm>
      </p:grpSpPr>
      <p:sp>
        <p:nvSpPr>
          <p:cNvPr id="54" name="Google Shape;54;p13"/>
          <p:cNvSpPr txBox="1"/>
          <p:nvPr>
            <p:ph type="ctrTitle"/>
          </p:nvPr>
        </p:nvSpPr>
        <p:spPr>
          <a:xfrm>
            <a:off x="274958" y="735400"/>
            <a:ext cx="8520600" cy="20526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
                <a:latin typeface="Comfortaa"/>
                <a:ea typeface="Comfortaa"/>
                <a:cs typeface="Comfortaa"/>
                <a:sym typeface="Comfortaa"/>
              </a:rPr>
              <a:t>Performance Evaluation: CUDA GPU vs. OpenMP CPU</a:t>
            </a:r>
            <a:endParaRPr>
              <a:latin typeface="Comfortaa"/>
              <a:ea typeface="Comfortaa"/>
              <a:cs typeface="Comfortaa"/>
              <a:sym typeface="Comfortaa"/>
            </a:endParaRPr>
          </a:p>
        </p:txBody>
      </p:sp>
      <p:sp>
        <p:nvSpPr>
          <p:cNvPr id="55" name="Google Shape;55;p13"/>
          <p:cNvSpPr txBox="1"/>
          <p:nvPr>
            <p:ph idx="1" type="subTitle"/>
          </p:nvPr>
        </p:nvSpPr>
        <p:spPr>
          <a:xfrm>
            <a:off x="311700" y="34954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SzPts val="1018"/>
              <a:buNone/>
            </a:pPr>
            <a:r>
              <a:rPr lang="en" sz="2090">
                <a:solidFill>
                  <a:schemeClr val="lt1"/>
                </a:solidFill>
                <a:latin typeface="Courier New"/>
                <a:ea typeface="Courier New"/>
                <a:cs typeface="Courier New"/>
                <a:sym typeface="Courier New"/>
              </a:rPr>
              <a:t>Garrett A. DiPalma, Nicholas Guerra, Jacob Johnson</a:t>
            </a:r>
            <a:endParaRPr sz="2090">
              <a:solidFill>
                <a:schemeClr val="lt1"/>
              </a:solidFill>
              <a:latin typeface="Courier New"/>
              <a:ea typeface="Courier New"/>
              <a:cs typeface="Courier New"/>
              <a:sym typeface="Courier New"/>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EAFB8"/>
            </a:gs>
            <a:gs pos="100000">
              <a:srgbClr val="616D73"/>
            </a:gs>
          </a:gsLst>
          <a:lin ang="5400012" scaled="0"/>
        </a:gradFill>
      </p:bgPr>
    </p:bg>
    <p:spTree>
      <p:nvGrpSpPr>
        <p:cNvPr id="118" name="Shape 118"/>
        <p:cNvGrpSpPr/>
        <p:nvPr/>
      </p:nvGrpSpPr>
      <p:grpSpPr>
        <a:xfrm>
          <a:off x="0" y="0"/>
          <a:ext cx="0" cy="0"/>
          <a:chOff x="0" y="0"/>
          <a:chExt cx="0" cy="0"/>
        </a:xfrm>
      </p:grpSpPr>
      <p:sp>
        <p:nvSpPr>
          <p:cNvPr id="119" name="Google Shape;119;p22"/>
          <p:cNvSpPr txBox="1"/>
          <p:nvPr/>
        </p:nvSpPr>
        <p:spPr>
          <a:xfrm>
            <a:off x="789900" y="303100"/>
            <a:ext cx="5878200" cy="954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500"/>
              <a:t>Results and Performance Metrics Graphs</a:t>
            </a:r>
            <a:endParaRPr sz="2500"/>
          </a:p>
        </p:txBody>
      </p:sp>
      <p:pic>
        <p:nvPicPr>
          <p:cNvPr id="120" name="Google Shape;120;p22"/>
          <p:cNvPicPr preferRelativeResize="0"/>
          <p:nvPr/>
        </p:nvPicPr>
        <p:blipFill>
          <a:blip r:embed="rId3">
            <a:alphaModFix/>
          </a:blip>
          <a:stretch>
            <a:fillRect/>
          </a:stretch>
        </p:blipFill>
        <p:spPr>
          <a:xfrm>
            <a:off x="152400" y="1409800"/>
            <a:ext cx="4283477" cy="3428326"/>
          </a:xfrm>
          <a:prstGeom prst="rect">
            <a:avLst/>
          </a:prstGeom>
          <a:noFill/>
          <a:ln>
            <a:noFill/>
          </a:ln>
          <a:effectLst>
            <a:outerShdw blurRad="142875" rotWithShape="0" algn="bl" dir="5400000" dist="95250">
              <a:srgbClr val="000000">
                <a:alpha val="70000"/>
              </a:srgbClr>
            </a:outerShdw>
          </a:effectLst>
        </p:spPr>
      </p:pic>
      <p:pic>
        <p:nvPicPr>
          <p:cNvPr id="121" name="Google Shape;121;p22"/>
          <p:cNvPicPr preferRelativeResize="0"/>
          <p:nvPr/>
        </p:nvPicPr>
        <p:blipFill>
          <a:blip r:embed="rId4">
            <a:alphaModFix/>
          </a:blip>
          <a:stretch>
            <a:fillRect/>
          </a:stretch>
        </p:blipFill>
        <p:spPr>
          <a:xfrm>
            <a:off x="4572000" y="1409788"/>
            <a:ext cx="4283477" cy="3428356"/>
          </a:xfrm>
          <a:prstGeom prst="rect">
            <a:avLst/>
          </a:prstGeom>
          <a:noFill/>
          <a:ln>
            <a:noFill/>
          </a:ln>
          <a:effectLst>
            <a:outerShdw blurRad="142875" rotWithShape="0" algn="bl" dir="5400000" dist="95250">
              <a:srgbClr val="000000">
                <a:alpha val="70000"/>
              </a:srgbClr>
            </a:outerShdw>
          </a:effectLst>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EAFB8"/>
            </a:gs>
            <a:gs pos="100000">
              <a:srgbClr val="616D73"/>
            </a:gs>
          </a:gsLst>
          <a:lin ang="5400012" scaled="0"/>
        </a:gradFill>
      </p:bgPr>
    </p:bg>
    <p:spTree>
      <p:nvGrpSpPr>
        <p:cNvPr id="125" name="Shape 125"/>
        <p:cNvGrpSpPr/>
        <p:nvPr/>
      </p:nvGrpSpPr>
      <p:grpSpPr>
        <a:xfrm>
          <a:off x="0" y="0"/>
          <a:ext cx="0" cy="0"/>
          <a:chOff x="0" y="0"/>
          <a:chExt cx="0" cy="0"/>
        </a:xfrm>
      </p:grpSpPr>
      <p:sp>
        <p:nvSpPr>
          <p:cNvPr id="126" name="Google Shape;126;p23"/>
          <p:cNvSpPr txBox="1"/>
          <p:nvPr/>
        </p:nvSpPr>
        <p:spPr>
          <a:xfrm>
            <a:off x="514350" y="321475"/>
            <a:ext cx="40047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500"/>
              <a:t>Conclusion</a:t>
            </a:r>
            <a:endParaRPr sz="2500"/>
          </a:p>
        </p:txBody>
      </p:sp>
      <p:sp>
        <p:nvSpPr>
          <p:cNvPr id="127" name="Google Shape;127;p23"/>
          <p:cNvSpPr txBox="1"/>
          <p:nvPr/>
        </p:nvSpPr>
        <p:spPr>
          <a:xfrm>
            <a:off x="718200" y="1246275"/>
            <a:ext cx="6484800" cy="1046700"/>
          </a:xfrm>
          <a:prstGeom prst="rect">
            <a:avLst/>
          </a:prstGeom>
          <a:noFill/>
          <a:ln>
            <a:noFill/>
          </a:ln>
        </p:spPr>
        <p:txBody>
          <a:bodyPr anchorCtr="0" anchor="t" bIns="91425" lIns="91425" spcFirstLastPara="1" rIns="91425" wrap="square" tIns="91425">
            <a:spAutoFit/>
          </a:bodyPr>
          <a:lstStyle/>
          <a:p>
            <a:pPr indent="-317500" lvl="0" marL="457200" rtl="0" algn="l">
              <a:lnSpc>
                <a:spcPct val="150000"/>
              </a:lnSpc>
              <a:spcBef>
                <a:spcPts val="0"/>
              </a:spcBef>
              <a:spcAft>
                <a:spcPts val="0"/>
              </a:spcAft>
              <a:buClr>
                <a:schemeClr val="lt1"/>
              </a:buClr>
              <a:buSzPts val="1400"/>
              <a:buChar char="●"/>
            </a:pPr>
            <a:r>
              <a:rPr lang="en">
                <a:solidFill>
                  <a:schemeClr val="lt1"/>
                </a:solidFill>
              </a:rPr>
              <a:t>GPU performs 57% better than the CPU </a:t>
            </a:r>
            <a:r>
              <a:rPr lang="en">
                <a:solidFill>
                  <a:schemeClr val="lt1"/>
                </a:solidFill>
              </a:rPr>
              <a:t>across</a:t>
            </a:r>
            <a:r>
              <a:rPr lang="en">
                <a:solidFill>
                  <a:schemeClr val="lt1"/>
                </a:solidFill>
              </a:rPr>
              <a:t> our metrics</a:t>
            </a:r>
            <a:endParaRPr>
              <a:solidFill>
                <a:schemeClr val="lt1"/>
              </a:solidFill>
            </a:endParaRPr>
          </a:p>
          <a:p>
            <a:pPr indent="-317500" lvl="0" marL="457200" rtl="0" algn="l">
              <a:lnSpc>
                <a:spcPct val="150000"/>
              </a:lnSpc>
              <a:spcBef>
                <a:spcPts val="0"/>
              </a:spcBef>
              <a:spcAft>
                <a:spcPts val="0"/>
              </a:spcAft>
              <a:buClr>
                <a:schemeClr val="lt1"/>
              </a:buClr>
              <a:buSzPts val="1400"/>
              <a:buChar char="●"/>
            </a:pPr>
            <a:r>
              <a:rPr lang="en">
                <a:solidFill>
                  <a:schemeClr val="lt1"/>
                </a:solidFill>
              </a:rPr>
              <a:t>Knapsack </a:t>
            </a:r>
            <a:r>
              <a:rPr lang="en">
                <a:solidFill>
                  <a:schemeClr val="lt1"/>
                </a:solidFill>
              </a:rPr>
              <a:t>anomaly</a:t>
            </a:r>
            <a:r>
              <a:rPr lang="en">
                <a:solidFill>
                  <a:schemeClr val="lt1"/>
                </a:solidFill>
              </a:rPr>
              <a:t> </a:t>
            </a:r>
            <a:endParaRPr>
              <a:solidFill>
                <a:schemeClr val="lt1"/>
              </a:solidFill>
            </a:endParaRPr>
          </a:p>
          <a:p>
            <a:pPr indent="-317500" lvl="0" marL="457200" rtl="0" algn="l">
              <a:lnSpc>
                <a:spcPct val="150000"/>
              </a:lnSpc>
              <a:spcBef>
                <a:spcPts val="0"/>
              </a:spcBef>
              <a:spcAft>
                <a:spcPts val="0"/>
              </a:spcAft>
              <a:buClr>
                <a:schemeClr val="lt1"/>
              </a:buClr>
              <a:buSzPts val="1400"/>
              <a:buChar char="●"/>
            </a:pPr>
            <a:r>
              <a:rPr lang="en">
                <a:solidFill>
                  <a:schemeClr val="lt1"/>
                </a:solidFill>
              </a:rPr>
              <a:t>Cost performance example</a:t>
            </a:r>
            <a:endParaRPr>
              <a:solidFill>
                <a:schemeClr val="lt1"/>
              </a:solidFill>
            </a:endParaRPr>
          </a:p>
        </p:txBody>
      </p:sp>
      <p:sp>
        <p:nvSpPr>
          <p:cNvPr id="128" name="Google Shape;128;p23"/>
          <p:cNvSpPr txBox="1"/>
          <p:nvPr/>
        </p:nvSpPr>
        <p:spPr>
          <a:xfrm>
            <a:off x="4441450" y="3297350"/>
            <a:ext cx="1175700" cy="877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4500">
                <a:solidFill>
                  <a:schemeClr val="lt1"/>
                </a:solidFill>
                <a:latin typeface="Verdana"/>
                <a:ea typeface="Verdana"/>
                <a:cs typeface="Verdana"/>
                <a:sym typeface="Verdana"/>
              </a:rPr>
              <a:t>or</a:t>
            </a:r>
            <a:r>
              <a:rPr lang="en" sz="4500">
                <a:solidFill>
                  <a:schemeClr val="lt1"/>
                </a:solidFill>
                <a:latin typeface="Verdana"/>
                <a:ea typeface="Verdana"/>
                <a:cs typeface="Verdana"/>
                <a:sym typeface="Verdana"/>
              </a:rPr>
              <a:t> </a:t>
            </a:r>
            <a:endParaRPr sz="4500">
              <a:solidFill>
                <a:schemeClr val="lt1"/>
              </a:solidFill>
              <a:latin typeface="Verdana"/>
              <a:ea typeface="Verdana"/>
              <a:cs typeface="Verdana"/>
              <a:sym typeface="Verdana"/>
            </a:endParaRPr>
          </a:p>
        </p:txBody>
      </p:sp>
      <p:pic>
        <p:nvPicPr>
          <p:cNvPr id="129" name="Google Shape;129;p23"/>
          <p:cNvPicPr preferRelativeResize="0"/>
          <p:nvPr/>
        </p:nvPicPr>
        <p:blipFill>
          <a:blip r:embed="rId3">
            <a:alphaModFix/>
          </a:blip>
          <a:stretch>
            <a:fillRect/>
          </a:stretch>
        </p:blipFill>
        <p:spPr>
          <a:xfrm>
            <a:off x="6130275" y="2292975"/>
            <a:ext cx="2545725" cy="2545725"/>
          </a:xfrm>
          <a:prstGeom prst="rect">
            <a:avLst/>
          </a:prstGeom>
          <a:noFill/>
          <a:ln>
            <a:noFill/>
          </a:ln>
          <a:effectLst>
            <a:outerShdw blurRad="142875" rotWithShape="0" algn="bl" dir="5400000" dist="95250">
              <a:srgbClr val="000000">
                <a:alpha val="70000"/>
              </a:srgbClr>
            </a:outerShdw>
          </a:effectLst>
        </p:spPr>
      </p:pic>
      <p:pic>
        <p:nvPicPr>
          <p:cNvPr id="130" name="Google Shape;130;p23"/>
          <p:cNvPicPr preferRelativeResize="0"/>
          <p:nvPr/>
        </p:nvPicPr>
        <p:blipFill>
          <a:blip r:embed="rId4">
            <a:alphaModFix/>
          </a:blip>
          <a:stretch>
            <a:fillRect/>
          </a:stretch>
        </p:blipFill>
        <p:spPr>
          <a:xfrm>
            <a:off x="918875" y="2421024"/>
            <a:ext cx="2289650" cy="2289625"/>
          </a:xfrm>
          <a:prstGeom prst="rect">
            <a:avLst/>
          </a:prstGeom>
          <a:noFill/>
          <a:ln>
            <a:noFill/>
          </a:ln>
          <a:effectLst>
            <a:outerShdw blurRad="142875" rotWithShape="0" algn="bl" dir="5400000" dist="95250">
              <a:srgbClr val="000000">
                <a:alpha val="70000"/>
              </a:srgbClr>
            </a:outerShdw>
          </a:effectLst>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EAFB8"/>
            </a:gs>
            <a:gs pos="100000">
              <a:srgbClr val="616D73"/>
            </a:gs>
          </a:gsLst>
          <a:path path="circle">
            <a:fillToRect b="50%" l="50%" r="50%" t="50%"/>
          </a:path>
          <a:tileRect/>
        </a:gradFill>
      </p:bgPr>
    </p:bg>
    <p:spTree>
      <p:nvGrpSpPr>
        <p:cNvPr id="59" name="Shape 59"/>
        <p:cNvGrpSpPr/>
        <p:nvPr/>
      </p:nvGrpSpPr>
      <p:grpSpPr>
        <a:xfrm>
          <a:off x="0" y="0"/>
          <a:ext cx="0" cy="0"/>
          <a:chOff x="0" y="0"/>
          <a:chExt cx="0" cy="0"/>
        </a:xfrm>
      </p:grpSpPr>
      <p:sp>
        <p:nvSpPr>
          <p:cNvPr id="60" name="Google Shape;60;p14"/>
          <p:cNvSpPr txBox="1"/>
          <p:nvPr>
            <p:ph type="title"/>
          </p:nvPr>
        </p:nvSpPr>
        <p:spPr>
          <a:xfrm>
            <a:off x="495400" y="229625"/>
            <a:ext cx="72198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Introduction: CUDA GPU vs. CPU</a:t>
            </a:r>
            <a:endParaRPr/>
          </a:p>
        </p:txBody>
      </p:sp>
      <p:sp>
        <p:nvSpPr>
          <p:cNvPr id="61" name="Google Shape;61;p14"/>
          <p:cNvSpPr txBox="1"/>
          <p:nvPr>
            <p:ph idx="1" type="body"/>
          </p:nvPr>
        </p:nvSpPr>
        <p:spPr>
          <a:xfrm>
            <a:off x="495400" y="802325"/>
            <a:ext cx="3793800" cy="3430800"/>
          </a:xfrm>
          <a:prstGeom prst="rect">
            <a:avLst/>
          </a:prstGeom>
        </p:spPr>
        <p:txBody>
          <a:bodyPr anchorCtr="0" anchor="t" bIns="91425" lIns="91425" spcFirstLastPara="1" rIns="91425" wrap="square" tIns="91425">
            <a:normAutofit/>
          </a:bodyPr>
          <a:lstStyle/>
          <a:p>
            <a:pPr indent="-342900" lvl="0" marL="457200" rtl="0" algn="l">
              <a:lnSpc>
                <a:spcPct val="200000"/>
              </a:lnSpc>
              <a:spcBef>
                <a:spcPts val="0"/>
              </a:spcBef>
              <a:spcAft>
                <a:spcPts val="0"/>
              </a:spcAft>
              <a:buClr>
                <a:schemeClr val="lt1"/>
              </a:buClr>
              <a:buSzPts val="1800"/>
              <a:buChar char="●"/>
            </a:pPr>
            <a:r>
              <a:rPr lang="en">
                <a:solidFill>
                  <a:schemeClr val="lt1"/>
                </a:solidFill>
              </a:rPr>
              <a:t>Brief Project Overview</a:t>
            </a:r>
            <a:endParaRPr>
              <a:solidFill>
                <a:schemeClr val="lt1"/>
              </a:solidFill>
            </a:endParaRPr>
          </a:p>
          <a:p>
            <a:pPr indent="-342900" lvl="0" marL="457200" rtl="0" algn="l">
              <a:lnSpc>
                <a:spcPct val="200000"/>
              </a:lnSpc>
              <a:spcBef>
                <a:spcPts val="0"/>
              </a:spcBef>
              <a:spcAft>
                <a:spcPts val="0"/>
              </a:spcAft>
              <a:buClr>
                <a:schemeClr val="lt1"/>
              </a:buClr>
              <a:buSzPts val="1800"/>
              <a:buChar char="●"/>
            </a:pPr>
            <a:r>
              <a:rPr lang="en">
                <a:solidFill>
                  <a:schemeClr val="lt1"/>
                </a:solidFill>
              </a:rPr>
              <a:t>Initial Hypothesis/Expectations</a:t>
            </a:r>
            <a:endParaRPr>
              <a:solidFill>
                <a:schemeClr val="lt1"/>
              </a:solidFill>
            </a:endParaRPr>
          </a:p>
        </p:txBody>
      </p:sp>
      <p:pic>
        <p:nvPicPr>
          <p:cNvPr id="62" name="Google Shape;62;p14"/>
          <p:cNvPicPr preferRelativeResize="0"/>
          <p:nvPr/>
        </p:nvPicPr>
        <p:blipFill>
          <a:blip r:embed="rId3">
            <a:alphaModFix/>
          </a:blip>
          <a:stretch>
            <a:fillRect/>
          </a:stretch>
        </p:blipFill>
        <p:spPr>
          <a:xfrm>
            <a:off x="1146375" y="2571750"/>
            <a:ext cx="2329924" cy="2329924"/>
          </a:xfrm>
          <a:prstGeom prst="rect">
            <a:avLst/>
          </a:prstGeom>
          <a:noFill/>
          <a:ln>
            <a:noFill/>
          </a:ln>
          <a:effectLst>
            <a:outerShdw blurRad="142875" rotWithShape="0" algn="bl" dir="5400000" dist="95250">
              <a:srgbClr val="000000">
                <a:alpha val="70000"/>
              </a:srgbClr>
            </a:outerShdw>
          </a:effectLst>
        </p:spPr>
      </p:pic>
      <p:sp>
        <p:nvSpPr>
          <p:cNvPr id="63" name="Google Shape;63;p14"/>
          <p:cNvSpPr txBox="1"/>
          <p:nvPr/>
        </p:nvSpPr>
        <p:spPr>
          <a:xfrm>
            <a:off x="4441450" y="3297350"/>
            <a:ext cx="1175700" cy="877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4500">
                <a:solidFill>
                  <a:schemeClr val="lt1"/>
                </a:solidFill>
                <a:latin typeface="Verdana"/>
                <a:ea typeface="Verdana"/>
                <a:cs typeface="Verdana"/>
                <a:sym typeface="Verdana"/>
              </a:rPr>
              <a:t>vs. </a:t>
            </a:r>
            <a:endParaRPr sz="4500">
              <a:solidFill>
                <a:schemeClr val="lt1"/>
              </a:solidFill>
              <a:latin typeface="Verdana"/>
              <a:ea typeface="Verdana"/>
              <a:cs typeface="Verdana"/>
              <a:sym typeface="Verdana"/>
            </a:endParaRPr>
          </a:p>
        </p:txBody>
      </p:sp>
      <p:pic>
        <p:nvPicPr>
          <p:cNvPr id="64" name="Google Shape;64;p14"/>
          <p:cNvPicPr preferRelativeResize="0"/>
          <p:nvPr/>
        </p:nvPicPr>
        <p:blipFill>
          <a:blip r:embed="rId4">
            <a:alphaModFix/>
          </a:blip>
          <a:stretch>
            <a:fillRect/>
          </a:stretch>
        </p:blipFill>
        <p:spPr>
          <a:xfrm>
            <a:off x="6157425" y="2571750"/>
            <a:ext cx="2452849" cy="2329923"/>
          </a:xfrm>
          <a:prstGeom prst="rect">
            <a:avLst/>
          </a:prstGeom>
          <a:noFill/>
          <a:ln>
            <a:noFill/>
          </a:ln>
          <a:effectLst>
            <a:outerShdw blurRad="142875" rotWithShape="0" algn="bl" dir="5400000" dist="95250">
              <a:srgbClr val="000000">
                <a:alpha val="70000"/>
              </a:srgbClr>
            </a:outerShdw>
          </a:effectLst>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EAFB8"/>
            </a:gs>
            <a:gs pos="100000">
              <a:srgbClr val="616D73"/>
            </a:gs>
          </a:gsLst>
          <a:lin ang="5400012" scaled="0"/>
        </a:gradFill>
      </p:bgPr>
    </p:bg>
    <p:spTree>
      <p:nvGrpSpPr>
        <p:cNvPr id="68" name="Shape 68"/>
        <p:cNvGrpSpPr/>
        <p:nvPr/>
      </p:nvGrpSpPr>
      <p:grpSpPr>
        <a:xfrm>
          <a:off x="0" y="0"/>
          <a:ext cx="0" cy="0"/>
          <a:chOff x="0" y="0"/>
          <a:chExt cx="0" cy="0"/>
        </a:xfrm>
      </p:grpSpPr>
      <p:sp>
        <p:nvSpPr>
          <p:cNvPr id="69" name="Google Shape;69;p15"/>
          <p:cNvSpPr txBox="1"/>
          <p:nvPr/>
        </p:nvSpPr>
        <p:spPr>
          <a:xfrm>
            <a:off x="372550" y="174500"/>
            <a:ext cx="52446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500"/>
              <a:t>History of CUDA and OpenMP</a:t>
            </a:r>
            <a:endParaRPr sz="2500"/>
          </a:p>
        </p:txBody>
      </p:sp>
      <p:sp>
        <p:nvSpPr>
          <p:cNvPr id="70" name="Google Shape;70;p15"/>
          <p:cNvSpPr txBox="1"/>
          <p:nvPr/>
        </p:nvSpPr>
        <p:spPr>
          <a:xfrm>
            <a:off x="0" y="946500"/>
            <a:ext cx="4721400" cy="1693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lt1"/>
              </a:buClr>
              <a:buSzPts val="1400"/>
              <a:buChar char="●"/>
            </a:pPr>
            <a:r>
              <a:rPr lang="en">
                <a:solidFill>
                  <a:schemeClr val="lt1"/>
                </a:solidFill>
              </a:rPr>
              <a:t>CUDA architecture is a parallel computing platform developed in 2003 by Nvidia for general-purpose computing on Nvidia’s own GPU’s</a:t>
            </a:r>
            <a:endParaRPr>
              <a:solidFill>
                <a:schemeClr val="lt1"/>
              </a:solidFill>
            </a:endParaRPr>
          </a:p>
          <a:p>
            <a:pPr indent="0" lvl="0" marL="914400" rtl="0" algn="l">
              <a:spcBef>
                <a:spcPts val="0"/>
              </a:spcBef>
              <a:spcAft>
                <a:spcPts val="0"/>
              </a:spcAft>
              <a:buNone/>
            </a:pPr>
            <a:r>
              <a:t/>
            </a:r>
            <a:endParaRPr>
              <a:solidFill>
                <a:schemeClr val="lt1"/>
              </a:solidFill>
            </a:endParaRPr>
          </a:p>
          <a:p>
            <a:pPr indent="-317500" lvl="0" marL="457200" rtl="0" algn="l">
              <a:spcBef>
                <a:spcPts val="0"/>
              </a:spcBef>
              <a:spcAft>
                <a:spcPts val="0"/>
              </a:spcAft>
              <a:buClr>
                <a:schemeClr val="lt1"/>
              </a:buClr>
              <a:buSzPts val="1400"/>
              <a:buChar char="●"/>
            </a:pPr>
            <a:r>
              <a:rPr lang="en">
                <a:solidFill>
                  <a:schemeClr val="lt1"/>
                </a:solidFill>
              </a:rPr>
              <a:t>OpenMP is a multi-platform</a:t>
            </a:r>
            <a:r>
              <a:rPr lang="en">
                <a:solidFill>
                  <a:schemeClr val="lt1"/>
                </a:solidFill>
                <a:uFill>
                  <a:noFill/>
                </a:uFill>
                <a:hlinkClick r:id="rId3">
                  <a:extLst>
                    <a:ext uri="{A12FA001-AC4F-418D-AE19-62706E023703}">
                      <ahyp:hlinkClr val="tx"/>
                    </a:ext>
                  </a:extLst>
                </a:hlinkClick>
              </a:rPr>
              <a:t> </a:t>
            </a:r>
            <a:r>
              <a:rPr lang="en">
                <a:solidFill>
                  <a:schemeClr val="lt1"/>
                </a:solidFill>
              </a:rPr>
              <a:t>shared-memory for parallel programming in</a:t>
            </a:r>
            <a:r>
              <a:rPr lang="en">
                <a:solidFill>
                  <a:schemeClr val="lt1"/>
                </a:solidFill>
                <a:uFill>
                  <a:noFill/>
                </a:uFill>
                <a:hlinkClick r:id="rId4">
                  <a:extLst>
                    <a:ext uri="{A12FA001-AC4F-418D-AE19-62706E023703}">
                      <ahyp:hlinkClr val="tx"/>
                    </a:ext>
                  </a:extLst>
                </a:hlinkClick>
              </a:rPr>
              <a:t> </a:t>
            </a:r>
            <a:r>
              <a:rPr lang="en">
                <a:solidFill>
                  <a:schemeClr val="lt1"/>
                </a:solidFill>
              </a:rPr>
              <a:t>C and C++ created in 1997.</a:t>
            </a:r>
            <a:endParaRPr>
              <a:solidFill>
                <a:schemeClr val="lt1"/>
              </a:solidFill>
            </a:endParaRPr>
          </a:p>
        </p:txBody>
      </p:sp>
      <p:pic>
        <p:nvPicPr>
          <p:cNvPr id="71" name="Google Shape;71;p15"/>
          <p:cNvPicPr preferRelativeResize="0"/>
          <p:nvPr/>
        </p:nvPicPr>
        <p:blipFill>
          <a:blip r:embed="rId5">
            <a:alphaModFix/>
          </a:blip>
          <a:stretch>
            <a:fillRect/>
          </a:stretch>
        </p:blipFill>
        <p:spPr>
          <a:xfrm>
            <a:off x="654800" y="2954075"/>
            <a:ext cx="3592150" cy="1796075"/>
          </a:xfrm>
          <a:prstGeom prst="rect">
            <a:avLst/>
          </a:prstGeom>
          <a:noFill/>
          <a:ln>
            <a:noFill/>
          </a:ln>
          <a:effectLst>
            <a:outerShdw blurRad="142875" rotWithShape="0" algn="bl" dir="5400000" dist="95250">
              <a:srgbClr val="000000">
                <a:alpha val="70000"/>
              </a:srgbClr>
            </a:outerShdw>
          </a:effectLst>
        </p:spPr>
      </p:pic>
      <p:sp>
        <p:nvSpPr>
          <p:cNvPr id="72" name="Google Shape;72;p15"/>
          <p:cNvSpPr txBox="1"/>
          <p:nvPr/>
        </p:nvSpPr>
        <p:spPr>
          <a:xfrm>
            <a:off x="4441450" y="3297350"/>
            <a:ext cx="1175700" cy="877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4500">
                <a:solidFill>
                  <a:schemeClr val="lt1"/>
                </a:solidFill>
                <a:latin typeface="Verdana"/>
                <a:ea typeface="Verdana"/>
                <a:cs typeface="Verdana"/>
                <a:sym typeface="Verdana"/>
              </a:rPr>
              <a:t>vs. </a:t>
            </a:r>
            <a:endParaRPr sz="4500">
              <a:solidFill>
                <a:schemeClr val="lt1"/>
              </a:solidFill>
              <a:latin typeface="Verdana"/>
              <a:ea typeface="Verdana"/>
              <a:cs typeface="Verdana"/>
              <a:sym typeface="Verdana"/>
            </a:endParaRPr>
          </a:p>
        </p:txBody>
      </p:sp>
      <p:pic>
        <p:nvPicPr>
          <p:cNvPr id="73" name="Google Shape;73;p15"/>
          <p:cNvPicPr preferRelativeResize="0"/>
          <p:nvPr/>
        </p:nvPicPr>
        <p:blipFill>
          <a:blip r:embed="rId6">
            <a:alphaModFix/>
          </a:blip>
          <a:stretch>
            <a:fillRect/>
          </a:stretch>
        </p:blipFill>
        <p:spPr>
          <a:xfrm>
            <a:off x="5617150" y="3280600"/>
            <a:ext cx="3200400" cy="1143000"/>
          </a:xfrm>
          <a:prstGeom prst="rect">
            <a:avLst/>
          </a:prstGeom>
          <a:noFill/>
          <a:ln>
            <a:noFill/>
          </a:ln>
          <a:effectLst>
            <a:outerShdw blurRad="142875" rotWithShape="0" algn="bl" dir="5400000" dist="95250">
              <a:srgbClr val="000000">
                <a:alpha val="70000"/>
              </a:srgbClr>
            </a:outerShdw>
          </a:effectLst>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EAFB8"/>
            </a:gs>
            <a:gs pos="100000">
              <a:srgbClr val="616D73"/>
            </a:gs>
          </a:gsLst>
          <a:lin ang="5400012" scaled="0"/>
        </a:gradFill>
      </p:bgPr>
    </p:bg>
    <p:spTree>
      <p:nvGrpSpPr>
        <p:cNvPr id="77" name="Shape 77"/>
        <p:cNvGrpSpPr/>
        <p:nvPr/>
      </p:nvGrpSpPr>
      <p:grpSpPr>
        <a:xfrm>
          <a:off x="0" y="0"/>
          <a:ext cx="0" cy="0"/>
          <a:chOff x="0" y="0"/>
          <a:chExt cx="0" cy="0"/>
        </a:xfrm>
      </p:grpSpPr>
      <p:sp>
        <p:nvSpPr>
          <p:cNvPr id="78" name="Google Shape;78;p16"/>
          <p:cNvSpPr txBox="1"/>
          <p:nvPr/>
        </p:nvSpPr>
        <p:spPr>
          <a:xfrm>
            <a:off x="128550" y="101050"/>
            <a:ext cx="46752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500"/>
              <a:t>Tools and Specs</a:t>
            </a:r>
            <a:endParaRPr sz="2500"/>
          </a:p>
        </p:txBody>
      </p:sp>
      <p:graphicFrame>
        <p:nvGraphicFramePr>
          <p:cNvPr id="79" name="Google Shape;79;p16"/>
          <p:cNvGraphicFramePr/>
          <p:nvPr/>
        </p:nvGraphicFramePr>
        <p:xfrm>
          <a:off x="5131725" y="273042"/>
          <a:ext cx="3000000" cy="3000000"/>
        </p:xfrm>
        <a:graphic>
          <a:graphicData uri="http://schemas.openxmlformats.org/drawingml/2006/table">
            <a:tbl>
              <a:tblPr>
                <a:noFill/>
                <a:tableStyleId>{13D9421D-21A3-44C7-8C8F-D9D34FEC4D02}</a:tableStyleId>
              </a:tblPr>
              <a:tblGrid>
                <a:gridCol w="1228725"/>
                <a:gridCol w="1228725"/>
                <a:gridCol w="1228725"/>
              </a:tblGrid>
              <a:tr h="340350">
                <a:tc>
                  <a:txBody>
                    <a:bodyPr/>
                    <a:lstStyle/>
                    <a:p>
                      <a:pPr indent="0" lvl="0" marL="0" rtl="0" algn="l">
                        <a:spcBef>
                          <a:spcPts val="0"/>
                        </a:spcBef>
                        <a:spcAft>
                          <a:spcPts val="0"/>
                        </a:spcAft>
                        <a:buNone/>
                      </a:pPr>
                      <a:r>
                        <a:t/>
                      </a:r>
                      <a:endParaRPr b="1">
                        <a:solidFill>
                          <a:schemeClr val="lt1"/>
                        </a:solidFill>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b="1" lang="en">
                          <a:solidFill>
                            <a:schemeClr val="lt1"/>
                          </a:solidFill>
                        </a:rPr>
                        <a:t>CPU</a:t>
                      </a:r>
                      <a:endParaRPr b="1">
                        <a:solidFill>
                          <a:schemeClr val="lt1"/>
                        </a:solidFill>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b="1" lang="en">
                          <a:solidFill>
                            <a:schemeClr val="lt1"/>
                          </a:solidFill>
                        </a:rPr>
                        <a:t>GPU</a:t>
                      </a:r>
                      <a:endParaRPr b="1">
                        <a:solidFill>
                          <a:schemeClr val="lt1"/>
                        </a:solidFill>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553725">
                <a:tc>
                  <a:txBody>
                    <a:bodyPr/>
                    <a:lstStyle/>
                    <a:p>
                      <a:pPr indent="0" lvl="0" marL="0" rtl="0" algn="l">
                        <a:spcBef>
                          <a:spcPts val="0"/>
                        </a:spcBef>
                        <a:spcAft>
                          <a:spcPts val="0"/>
                        </a:spcAft>
                        <a:buNone/>
                      </a:pPr>
                      <a:r>
                        <a:rPr b="1" lang="en">
                          <a:solidFill>
                            <a:schemeClr val="lt1"/>
                          </a:solidFill>
                        </a:rPr>
                        <a:t>Name</a:t>
                      </a:r>
                      <a:endParaRPr b="1">
                        <a:solidFill>
                          <a:schemeClr val="lt1"/>
                        </a:solidFill>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b="1" lang="en">
                          <a:solidFill>
                            <a:schemeClr val="lt1"/>
                          </a:solidFill>
                        </a:rPr>
                        <a:t>AMD Ryzen 5 2600</a:t>
                      </a:r>
                      <a:endParaRPr b="1">
                        <a:solidFill>
                          <a:schemeClr val="lt1"/>
                        </a:solidFill>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b="1" lang="en">
                          <a:solidFill>
                            <a:schemeClr val="lt1"/>
                          </a:solidFill>
                        </a:rPr>
                        <a:t>Nvidia GTX 1660 Ti</a:t>
                      </a:r>
                      <a:endParaRPr b="1">
                        <a:solidFill>
                          <a:schemeClr val="lt1"/>
                        </a:solidFill>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340350">
                <a:tc>
                  <a:txBody>
                    <a:bodyPr/>
                    <a:lstStyle/>
                    <a:p>
                      <a:pPr indent="0" lvl="0" marL="0" rtl="0" algn="l">
                        <a:spcBef>
                          <a:spcPts val="0"/>
                        </a:spcBef>
                        <a:spcAft>
                          <a:spcPts val="0"/>
                        </a:spcAft>
                        <a:buNone/>
                      </a:pPr>
                      <a:r>
                        <a:rPr b="1" lang="en">
                          <a:solidFill>
                            <a:schemeClr val="lt1"/>
                          </a:solidFill>
                        </a:rPr>
                        <a:t>Cores</a:t>
                      </a:r>
                      <a:endParaRPr b="1">
                        <a:solidFill>
                          <a:schemeClr val="lt1"/>
                        </a:solidFill>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b="1" lang="en">
                          <a:solidFill>
                            <a:schemeClr val="lt1"/>
                          </a:solidFill>
                        </a:rPr>
                        <a:t>6</a:t>
                      </a:r>
                      <a:endParaRPr b="1">
                        <a:solidFill>
                          <a:schemeClr val="lt1"/>
                        </a:solidFill>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b="1" lang="en">
                          <a:solidFill>
                            <a:schemeClr val="lt1"/>
                          </a:solidFill>
                        </a:rPr>
                        <a:t>1536</a:t>
                      </a:r>
                      <a:endParaRPr b="1">
                        <a:solidFill>
                          <a:schemeClr val="lt1"/>
                        </a:solidFill>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340350">
                <a:tc>
                  <a:txBody>
                    <a:bodyPr/>
                    <a:lstStyle/>
                    <a:p>
                      <a:pPr indent="0" lvl="0" marL="0" rtl="0" algn="l">
                        <a:spcBef>
                          <a:spcPts val="0"/>
                        </a:spcBef>
                        <a:spcAft>
                          <a:spcPts val="0"/>
                        </a:spcAft>
                        <a:buNone/>
                      </a:pPr>
                      <a:r>
                        <a:rPr b="1" lang="en">
                          <a:solidFill>
                            <a:schemeClr val="lt1"/>
                          </a:solidFill>
                        </a:rPr>
                        <a:t>Threads</a:t>
                      </a:r>
                      <a:endParaRPr b="1">
                        <a:solidFill>
                          <a:schemeClr val="lt1"/>
                        </a:solidFill>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b="1" lang="en">
                          <a:solidFill>
                            <a:schemeClr val="lt1"/>
                          </a:solidFill>
                        </a:rPr>
                        <a:t>12</a:t>
                      </a:r>
                      <a:endParaRPr b="1">
                        <a:solidFill>
                          <a:schemeClr val="lt1"/>
                        </a:solidFill>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b="1" lang="en">
                          <a:solidFill>
                            <a:schemeClr val="lt1"/>
                          </a:solidFill>
                        </a:rPr>
                        <a:t>1,572,864</a:t>
                      </a:r>
                      <a:endParaRPr b="1">
                        <a:solidFill>
                          <a:schemeClr val="lt1"/>
                        </a:solidFill>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553725">
                <a:tc>
                  <a:txBody>
                    <a:bodyPr/>
                    <a:lstStyle/>
                    <a:p>
                      <a:pPr indent="0" lvl="0" marL="0" rtl="0" algn="l">
                        <a:spcBef>
                          <a:spcPts val="0"/>
                        </a:spcBef>
                        <a:spcAft>
                          <a:spcPts val="0"/>
                        </a:spcAft>
                        <a:buNone/>
                      </a:pPr>
                      <a:r>
                        <a:rPr b="1" lang="en">
                          <a:solidFill>
                            <a:schemeClr val="lt1"/>
                          </a:solidFill>
                        </a:rPr>
                        <a:t>Clock Speed (MHz)</a:t>
                      </a:r>
                      <a:endParaRPr b="1">
                        <a:solidFill>
                          <a:schemeClr val="lt1"/>
                        </a:solidFill>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b="1" lang="en">
                          <a:solidFill>
                            <a:schemeClr val="lt1"/>
                          </a:solidFill>
                        </a:rPr>
                        <a:t>3900</a:t>
                      </a:r>
                      <a:endParaRPr b="1">
                        <a:solidFill>
                          <a:schemeClr val="lt1"/>
                        </a:solidFill>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b="1" lang="en">
                          <a:solidFill>
                            <a:schemeClr val="lt1"/>
                          </a:solidFill>
                        </a:rPr>
                        <a:t>1785</a:t>
                      </a:r>
                      <a:endParaRPr b="1">
                        <a:solidFill>
                          <a:schemeClr val="lt1"/>
                        </a:solidFill>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767075">
                <a:tc>
                  <a:txBody>
                    <a:bodyPr/>
                    <a:lstStyle/>
                    <a:p>
                      <a:pPr indent="0" lvl="0" marL="0" rtl="0" algn="l">
                        <a:spcBef>
                          <a:spcPts val="0"/>
                        </a:spcBef>
                        <a:spcAft>
                          <a:spcPts val="0"/>
                        </a:spcAft>
                        <a:buNone/>
                      </a:pPr>
                      <a:r>
                        <a:rPr b="1" lang="en">
                          <a:solidFill>
                            <a:schemeClr val="lt1"/>
                          </a:solidFill>
                        </a:rPr>
                        <a:t>Cache (KB)</a:t>
                      </a:r>
                      <a:endParaRPr b="1">
                        <a:solidFill>
                          <a:schemeClr val="lt1"/>
                        </a:solidFill>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b="1" lang="en">
                          <a:solidFill>
                            <a:schemeClr val="lt1"/>
                          </a:solidFill>
                        </a:rPr>
                        <a:t>L1: 576</a:t>
                      </a:r>
                      <a:endParaRPr b="1">
                        <a:solidFill>
                          <a:schemeClr val="lt1"/>
                        </a:solidFill>
                      </a:endParaRPr>
                    </a:p>
                    <a:p>
                      <a:pPr indent="0" lvl="0" marL="0" rtl="0" algn="l">
                        <a:spcBef>
                          <a:spcPts val="0"/>
                        </a:spcBef>
                        <a:spcAft>
                          <a:spcPts val="0"/>
                        </a:spcAft>
                        <a:buNone/>
                      </a:pPr>
                      <a:r>
                        <a:rPr b="1" lang="en">
                          <a:solidFill>
                            <a:schemeClr val="lt1"/>
                          </a:solidFill>
                        </a:rPr>
                        <a:t>L2: 3000</a:t>
                      </a:r>
                      <a:endParaRPr b="1">
                        <a:solidFill>
                          <a:schemeClr val="lt1"/>
                        </a:solidFill>
                      </a:endParaRPr>
                    </a:p>
                    <a:p>
                      <a:pPr indent="0" lvl="0" marL="0" rtl="0" algn="l">
                        <a:spcBef>
                          <a:spcPts val="0"/>
                        </a:spcBef>
                        <a:spcAft>
                          <a:spcPts val="0"/>
                        </a:spcAft>
                        <a:buNone/>
                      </a:pPr>
                      <a:r>
                        <a:rPr b="1" lang="en">
                          <a:solidFill>
                            <a:schemeClr val="lt1"/>
                          </a:solidFill>
                        </a:rPr>
                        <a:t>L3: 16000</a:t>
                      </a:r>
                      <a:endParaRPr b="1">
                        <a:solidFill>
                          <a:schemeClr val="lt1"/>
                        </a:solidFill>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b="1" lang="en">
                          <a:solidFill>
                            <a:schemeClr val="lt1"/>
                          </a:solidFill>
                        </a:rPr>
                        <a:t>L1: 64</a:t>
                      </a:r>
                      <a:endParaRPr b="1">
                        <a:solidFill>
                          <a:schemeClr val="lt1"/>
                        </a:solidFill>
                      </a:endParaRPr>
                    </a:p>
                    <a:p>
                      <a:pPr indent="0" lvl="0" marL="0" rtl="0" algn="l">
                        <a:spcBef>
                          <a:spcPts val="0"/>
                        </a:spcBef>
                        <a:spcAft>
                          <a:spcPts val="0"/>
                        </a:spcAft>
                        <a:buNone/>
                      </a:pPr>
                      <a:r>
                        <a:rPr b="1" lang="en">
                          <a:solidFill>
                            <a:schemeClr val="lt1"/>
                          </a:solidFill>
                        </a:rPr>
                        <a:t>L2:1536</a:t>
                      </a:r>
                      <a:endParaRPr b="1">
                        <a:solidFill>
                          <a:schemeClr val="lt1"/>
                        </a:solidFill>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340350">
                <a:tc>
                  <a:txBody>
                    <a:bodyPr/>
                    <a:lstStyle/>
                    <a:p>
                      <a:pPr indent="0" lvl="0" marL="0" rtl="0" algn="l">
                        <a:spcBef>
                          <a:spcPts val="0"/>
                        </a:spcBef>
                        <a:spcAft>
                          <a:spcPts val="0"/>
                        </a:spcAft>
                        <a:buNone/>
                      </a:pPr>
                      <a:r>
                        <a:rPr b="1" lang="en">
                          <a:solidFill>
                            <a:schemeClr val="lt1"/>
                          </a:solidFill>
                        </a:rPr>
                        <a:t>Memory</a:t>
                      </a:r>
                      <a:endParaRPr b="1">
                        <a:solidFill>
                          <a:schemeClr val="lt1"/>
                        </a:solidFill>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b="1" lang="en">
                          <a:solidFill>
                            <a:schemeClr val="lt1"/>
                          </a:solidFill>
                        </a:rPr>
                        <a:t>RAM: 16 GB</a:t>
                      </a:r>
                      <a:endParaRPr b="1">
                        <a:solidFill>
                          <a:schemeClr val="lt1"/>
                        </a:solidFill>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b="1" lang="en">
                          <a:solidFill>
                            <a:schemeClr val="lt1"/>
                          </a:solidFill>
                        </a:rPr>
                        <a:t>GRAM: 6 GB</a:t>
                      </a:r>
                      <a:endParaRPr b="1">
                        <a:solidFill>
                          <a:schemeClr val="lt1"/>
                        </a:solidFill>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340350">
                <a:tc>
                  <a:txBody>
                    <a:bodyPr/>
                    <a:lstStyle/>
                    <a:p>
                      <a:pPr indent="0" lvl="0" marL="0" rtl="0" algn="l">
                        <a:spcBef>
                          <a:spcPts val="0"/>
                        </a:spcBef>
                        <a:spcAft>
                          <a:spcPts val="0"/>
                        </a:spcAft>
                        <a:buNone/>
                      </a:pPr>
                      <a:r>
                        <a:rPr b="1" lang="en">
                          <a:solidFill>
                            <a:schemeClr val="lt1"/>
                          </a:solidFill>
                        </a:rPr>
                        <a:t>Parallelism</a:t>
                      </a:r>
                      <a:endParaRPr b="1">
                        <a:solidFill>
                          <a:schemeClr val="lt1"/>
                        </a:solidFill>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b="1" lang="en">
                          <a:solidFill>
                            <a:schemeClr val="lt1"/>
                          </a:solidFill>
                        </a:rPr>
                        <a:t>OpenMP</a:t>
                      </a:r>
                      <a:endParaRPr b="1">
                        <a:solidFill>
                          <a:schemeClr val="lt1"/>
                        </a:solidFill>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b="1" lang="en">
                          <a:solidFill>
                            <a:schemeClr val="lt1"/>
                          </a:solidFill>
                        </a:rPr>
                        <a:t>CUDA</a:t>
                      </a:r>
                      <a:endParaRPr b="1">
                        <a:solidFill>
                          <a:schemeClr val="lt1"/>
                        </a:solidFill>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340350">
                <a:tc>
                  <a:txBody>
                    <a:bodyPr/>
                    <a:lstStyle/>
                    <a:p>
                      <a:pPr indent="0" lvl="0" marL="0" rtl="0" algn="l">
                        <a:spcBef>
                          <a:spcPts val="0"/>
                        </a:spcBef>
                        <a:spcAft>
                          <a:spcPts val="0"/>
                        </a:spcAft>
                        <a:buNone/>
                      </a:pPr>
                      <a:r>
                        <a:rPr b="1" lang="en">
                          <a:solidFill>
                            <a:schemeClr val="lt1"/>
                          </a:solidFill>
                        </a:rPr>
                        <a:t>Architecture</a:t>
                      </a:r>
                      <a:endParaRPr b="1">
                        <a:solidFill>
                          <a:schemeClr val="lt1"/>
                        </a:solidFill>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b="1" lang="en">
                          <a:solidFill>
                            <a:schemeClr val="lt1"/>
                          </a:solidFill>
                        </a:rPr>
                        <a:t>Zen</a:t>
                      </a:r>
                      <a:endParaRPr b="1">
                        <a:solidFill>
                          <a:schemeClr val="lt1"/>
                        </a:solidFill>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b="1" lang="en">
                          <a:solidFill>
                            <a:schemeClr val="lt1"/>
                          </a:solidFill>
                        </a:rPr>
                        <a:t>Turing</a:t>
                      </a:r>
                      <a:endParaRPr b="1">
                        <a:solidFill>
                          <a:schemeClr val="lt1"/>
                        </a:solidFill>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340350">
                <a:tc>
                  <a:txBody>
                    <a:bodyPr/>
                    <a:lstStyle/>
                    <a:p>
                      <a:pPr indent="0" lvl="0" marL="0" rtl="0" algn="l">
                        <a:spcBef>
                          <a:spcPts val="0"/>
                        </a:spcBef>
                        <a:spcAft>
                          <a:spcPts val="0"/>
                        </a:spcAft>
                        <a:buNone/>
                      </a:pPr>
                      <a:r>
                        <a:rPr b="1" lang="en">
                          <a:solidFill>
                            <a:schemeClr val="lt1"/>
                          </a:solidFill>
                        </a:rPr>
                        <a:t>Power</a:t>
                      </a:r>
                      <a:endParaRPr b="1">
                        <a:solidFill>
                          <a:schemeClr val="lt1"/>
                        </a:solidFill>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b="1" lang="en">
                          <a:solidFill>
                            <a:schemeClr val="lt1"/>
                          </a:solidFill>
                        </a:rPr>
                        <a:t>65W</a:t>
                      </a:r>
                      <a:endParaRPr b="1">
                        <a:solidFill>
                          <a:schemeClr val="lt1"/>
                        </a:solidFill>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b="1" lang="en">
                          <a:solidFill>
                            <a:schemeClr val="lt1"/>
                          </a:solidFill>
                        </a:rPr>
                        <a:t>120W</a:t>
                      </a:r>
                      <a:endParaRPr b="1">
                        <a:solidFill>
                          <a:schemeClr val="lt1"/>
                        </a:solidFill>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340350">
                <a:tc>
                  <a:txBody>
                    <a:bodyPr/>
                    <a:lstStyle/>
                    <a:p>
                      <a:pPr indent="0" lvl="0" marL="0" rtl="0" algn="l">
                        <a:spcBef>
                          <a:spcPts val="0"/>
                        </a:spcBef>
                        <a:spcAft>
                          <a:spcPts val="0"/>
                        </a:spcAft>
                        <a:buNone/>
                      </a:pPr>
                      <a:r>
                        <a:rPr b="1" lang="en">
                          <a:solidFill>
                            <a:schemeClr val="lt1"/>
                          </a:solidFill>
                        </a:rPr>
                        <a:t>Price</a:t>
                      </a:r>
                      <a:endParaRPr b="1">
                        <a:solidFill>
                          <a:schemeClr val="lt1"/>
                        </a:solidFill>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b="1" lang="en">
                          <a:solidFill>
                            <a:schemeClr val="lt1"/>
                          </a:solidFill>
                        </a:rPr>
                        <a:t>$195</a:t>
                      </a:r>
                      <a:endParaRPr b="1">
                        <a:solidFill>
                          <a:schemeClr val="lt1"/>
                        </a:solidFill>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b="1" lang="en">
                          <a:solidFill>
                            <a:schemeClr val="lt1"/>
                          </a:solidFill>
                        </a:rPr>
                        <a:t>$300</a:t>
                      </a:r>
                      <a:endParaRPr b="1">
                        <a:solidFill>
                          <a:schemeClr val="lt1"/>
                        </a:solidFill>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bl>
          </a:graphicData>
        </a:graphic>
      </p:graphicFrame>
      <p:graphicFrame>
        <p:nvGraphicFramePr>
          <p:cNvPr id="80" name="Google Shape;80;p16"/>
          <p:cNvGraphicFramePr/>
          <p:nvPr/>
        </p:nvGraphicFramePr>
        <p:xfrm>
          <a:off x="2911238" y="2048578"/>
          <a:ext cx="3000000" cy="3000000"/>
        </p:xfrm>
        <a:graphic>
          <a:graphicData uri="http://schemas.openxmlformats.org/drawingml/2006/table">
            <a:tbl>
              <a:tblPr>
                <a:noFill/>
                <a:tableStyleId>{13D9421D-21A3-44C7-8C8F-D9D34FEC4D02}</a:tableStyleId>
              </a:tblPr>
              <a:tblGrid>
                <a:gridCol w="1480100"/>
              </a:tblGrid>
              <a:tr h="220550">
                <a:tc>
                  <a:txBody>
                    <a:bodyPr/>
                    <a:lstStyle/>
                    <a:p>
                      <a:pPr indent="0" lvl="0" marL="0" rtl="0" algn="l">
                        <a:spcBef>
                          <a:spcPts val="0"/>
                        </a:spcBef>
                        <a:spcAft>
                          <a:spcPts val="0"/>
                        </a:spcAft>
                        <a:buNone/>
                      </a:pPr>
                      <a:r>
                        <a:rPr lang="en">
                          <a:solidFill>
                            <a:schemeClr val="lt1"/>
                          </a:solidFill>
                        </a:rPr>
                        <a:t>perf</a:t>
                      </a:r>
                      <a:endParaRPr>
                        <a:solidFill>
                          <a:schemeClr val="lt1"/>
                        </a:solidFill>
                      </a:endParaRPr>
                    </a:p>
                  </a:txBody>
                  <a:tcPr marT="91425" marB="91425" marR="91425" marL="91425"/>
                </a:tc>
              </a:tr>
              <a:tr h="220550">
                <a:tc>
                  <a:txBody>
                    <a:bodyPr/>
                    <a:lstStyle/>
                    <a:p>
                      <a:pPr indent="0" lvl="0" marL="0" rtl="0" algn="l">
                        <a:spcBef>
                          <a:spcPts val="0"/>
                        </a:spcBef>
                        <a:spcAft>
                          <a:spcPts val="0"/>
                        </a:spcAft>
                        <a:buNone/>
                      </a:pPr>
                      <a:r>
                        <a:rPr lang="en">
                          <a:solidFill>
                            <a:schemeClr val="lt1"/>
                          </a:solidFill>
                        </a:rPr>
                        <a:t>gcc</a:t>
                      </a:r>
                      <a:endParaRPr>
                        <a:solidFill>
                          <a:schemeClr val="lt1"/>
                        </a:solidFill>
                      </a:endParaRPr>
                    </a:p>
                  </a:txBody>
                  <a:tcPr marT="91425" marB="91425" marR="91425" marL="91425"/>
                </a:tc>
              </a:tr>
              <a:tr h="220550">
                <a:tc>
                  <a:txBody>
                    <a:bodyPr/>
                    <a:lstStyle/>
                    <a:p>
                      <a:pPr indent="0" lvl="0" marL="0" rtl="0" algn="l">
                        <a:spcBef>
                          <a:spcPts val="0"/>
                        </a:spcBef>
                        <a:spcAft>
                          <a:spcPts val="0"/>
                        </a:spcAft>
                        <a:buNone/>
                      </a:pPr>
                      <a:r>
                        <a:rPr lang="en">
                          <a:solidFill>
                            <a:schemeClr val="lt1"/>
                          </a:solidFill>
                        </a:rPr>
                        <a:t>nvcc</a:t>
                      </a:r>
                      <a:endParaRPr>
                        <a:solidFill>
                          <a:schemeClr val="lt1"/>
                        </a:solidFill>
                      </a:endParaRPr>
                    </a:p>
                  </a:txBody>
                  <a:tcPr marT="91425" marB="91425" marR="91425" marL="91425"/>
                </a:tc>
              </a:tr>
              <a:tr h="220550">
                <a:tc>
                  <a:txBody>
                    <a:bodyPr/>
                    <a:lstStyle/>
                    <a:p>
                      <a:pPr indent="0" lvl="0" marL="0" rtl="0" algn="l">
                        <a:spcBef>
                          <a:spcPts val="0"/>
                        </a:spcBef>
                        <a:spcAft>
                          <a:spcPts val="0"/>
                        </a:spcAft>
                        <a:buNone/>
                      </a:pPr>
                      <a:r>
                        <a:rPr lang="en">
                          <a:solidFill>
                            <a:schemeClr val="lt1"/>
                          </a:solidFill>
                        </a:rPr>
                        <a:t>nvprof</a:t>
                      </a:r>
                      <a:endParaRPr>
                        <a:solidFill>
                          <a:schemeClr val="lt1"/>
                        </a:solidFill>
                      </a:endParaRPr>
                    </a:p>
                  </a:txBody>
                  <a:tcPr marT="91425" marB="91425" marR="91425" marL="91425"/>
                </a:tc>
              </a:tr>
              <a:tr h="220550">
                <a:tc>
                  <a:txBody>
                    <a:bodyPr/>
                    <a:lstStyle/>
                    <a:p>
                      <a:pPr indent="0" lvl="0" marL="0" rtl="0" algn="l">
                        <a:spcBef>
                          <a:spcPts val="0"/>
                        </a:spcBef>
                        <a:spcAft>
                          <a:spcPts val="0"/>
                        </a:spcAft>
                        <a:buNone/>
                      </a:pPr>
                      <a:r>
                        <a:rPr lang="en">
                          <a:solidFill>
                            <a:schemeClr val="lt1"/>
                          </a:solidFill>
                        </a:rPr>
                        <a:t>Nsight compute</a:t>
                      </a:r>
                      <a:endParaRPr>
                        <a:solidFill>
                          <a:schemeClr val="lt1"/>
                        </a:solidFill>
                      </a:endParaRPr>
                    </a:p>
                  </a:txBody>
                  <a:tcPr marT="91425" marB="91425" marR="91425" marL="91425"/>
                </a:tc>
              </a:tr>
            </a:tbl>
          </a:graphicData>
        </a:graphic>
      </p:graphicFrame>
      <p:graphicFrame>
        <p:nvGraphicFramePr>
          <p:cNvPr id="81" name="Google Shape;81;p16"/>
          <p:cNvGraphicFramePr/>
          <p:nvPr/>
        </p:nvGraphicFramePr>
        <p:xfrm>
          <a:off x="594300" y="2048575"/>
          <a:ext cx="3000000" cy="3000000"/>
        </p:xfrm>
        <a:graphic>
          <a:graphicData uri="http://schemas.openxmlformats.org/drawingml/2006/table">
            <a:tbl>
              <a:tblPr>
                <a:noFill/>
                <a:tableStyleId>{13D9421D-21A3-44C7-8C8F-D9D34FEC4D02}</a:tableStyleId>
              </a:tblPr>
              <a:tblGrid>
                <a:gridCol w="1576550"/>
              </a:tblGrid>
              <a:tr h="396200">
                <a:tc>
                  <a:txBody>
                    <a:bodyPr/>
                    <a:lstStyle/>
                    <a:p>
                      <a:pPr indent="0" lvl="0" marL="0" rtl="0" algn="l">
                        <a:spcBef>
                          <a:spcPts val="0"/>
                        </a:spcBef>
                        <a:spcAft>
                          <a:spcPts val="0"/>
                        </a:spcAft>
                        <a:buNone/>
                      </a:pPr>
                      <a:r>
                        <a:rPr lang="en">
                          <a:solidFill>
                            <a:schemeClr val="lt1"/>
                          </a:solidFill>
                        </a:rPr>
                        <a:t>knapsack.c</a:t>
                      </a:r>
                      <a:endParaRPr>
                        <a:solidFill>
                          <a:schemeClr val="lt1"/>
                        </a:solidFill>
                      </a:endParaRPr>
                    </a:p>
                  </a:txBody>
                  <a:tcPr marT="91425" marB="91425" marR="91425" marL="91425"/>
                </a:tc>
              </a:tr>
              <a:tr h="396200">
                <a:tc>
                  <a:txBody>
                    <a:bodyPr/>
                    <a:lstStyle/>
                    <a:p>
                      <a:pPr indent="0" lvl="0" marL="0" rtl="0" algn="l">
                        <a:spcBef>
                          <a:spcPts val="0"/>
                        </a:spcBef>
                        <a:spcAft>
                          <a:spcPts val="0"/>
                        </a:spcAft>
                        <a:buNone/>
                      </a:pPr>
                      <a:r>
                        <a:rPr lang="en">
                          <a:solidFill>
                            <a:schemeClr val="lt1"/>
                          </a:solidFill>
                        </a:rPr>
                        <a:t>matrixMul.cu</a:t>
                      </a:r>
                      <a:endParaRPr>
                        <a:solidFill>
                          <a:schemeClr val="lt1"/>
                        </a:solidFill>
                      </a:endParaRPr>
                    </a:p>
                  </a:txBody>
                  <a:tcPr marT="91425" marB="91425" marR="91425" marL="91425"/>
                </a:tc>
              </a:tr>
              <a:tr h="396200">
                <a:tc>
                  <a:txBody>
                    <a:bodyPr/>
                    <a:lstStyle/>
                    <a:p>
                      <a:pPr indent="0" lvl="0" marL="0" rtl="0" algn="l">
                        <a:spcBef>
                          <a:spcPts val="0"/>
                        </a:spcBef>
                        <a:spcAft>
                          <a:spcPts val="0"/>
                        </a:spcAft>
                        <a:buNone/>
                      </a:pPr>
                      <a:r>
                        <a:rPr lang="en">
                          <a:solidFill>
                            <a:schemeClr val="lt1"/>
                          </a:solidFill>
                        </a:rPr>
                        <a:t>vectorAdd.cu</a:t>
                      </a:r>
                      <a:endParaRPr>
                        <a:solidFill>
                          <a:schemeClr val="lt1"/>
                        </a:solidFill>
                      </a:endParaRPr>
                    </a:p>
                  </a:txBody>
                  <a:tcPr marT="91425" marB="91425" marR="91425" marL="91425"/>
                </a:tc>
              </a:tr>
              <a:tr h="396200">
                <a:tc>
                  <a:txBody>
                    <a:bodyPr/>
                    <a:lstStyle/>
                    <a:p>
                      <a:pPr indent="0" lvl="0" marL="0" rtl="0" algn="l">
                        <a:spcBef>
                          <a:spcPts val="0"/>
                        </a:spcBef>
                        <a:spcAft>
                          <a:spcPts val="0"/>
                        </a:spcAft>
                        <a:buNone/>
                      </a:pPr>
                      <a:r>
                        <a:rPr lang="en">
                          <a:solidFill>
                            <a:schemeClr val="lt1"/>
                          </a:solidFill>
                        </a:rPr>
                        <a:t>gradeChecker.cu</a:t>
                      </a:r>
                      <a:endParaRPr>
                        <a:solidFill>
                          <a:schemeClr val="lt1"/>
                        </a:solidFill>
                      </a:endParaRPr>
                    </a:p>
                  </a:txBody>
                  <a:tcPr marT="91425" marB="91425" marR="91425" marL="91425"/>
                </a:tc>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EAFB8"/>
            </a:gs>
            <a:gs pos="100000">
              <a:srgbClr val="616D73"/>
            </a:gs>
          </a:gsLst>
          <a:lin ang="5400012" scaled="0"/>
        </a:gradFill>
      </p:bgPr>
    </p:bg>
    <p:spTree>
      <p:nvGrpSpPr>
        <p:cNvPr id="85" name="Shape 85"/>
        <p:cNvGrpSpPr/>
        <p:nvPr/>
      </p:nvGrpSpPr>
      <p:grpSpPr>
        <a:xfrm>
          <a:off x="0" y="0"/>
          <a:ext cx="0" cy="0"/>
          <a:chOff x="0" y="0"/>
          <a:chExt cx="0" cy="0"/>
        </a:xfrm>
      </p:grpSpPr>
      <p:sp>
        <p:nvSpPr>
          <p:cNvPr id="86" name="Google Shape;86;p17"/>
          <p:cNvSpPr txBox="1"/>
          <p:nvPr/>
        </p:nvSpPr>
        <p:spPr>
          <a:xfrm>
            <a:off x="339850" y="248000"/>
            <a:ext cx="43170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500"/>
              <a:t>General Project Methodology</a:t>
            </a:r>
            <a:endParaRPr sz="2500"/>
          </a:p>
        </p:txBody>
      </p:sp>
      <p:sp>
        <p:nvSpPr>
          <p:cNvPr id="87" name="Google Shape;87;p17"/>
          <p:cNvSpPr txBox="1"/>
          <p:nvPr/>
        </p:nvSpPr>
        <p:spPr>
          <a:xfrm>
            <a:off x="754700" y="854075"/>
            <a:ext cx="4445400" cy="1339200"/>
          </a:xfrm>
          <a:prstGeom prst="rect">
            <a:avLst/>
          </a:prstGeom>
          <a:noFill/>
          <a:ln>
            <a:noFill/>
          </a:ln>
        </p:spPr>
        <p:txBody>
          <a:bodyPr anchorCtr="0" anchor="t" bIns="91425" lIns="91425" spcFirstLastPara="1" rIns="91425" wrap="square" tIns="91425">
            <a:spAutoFit/>
          </a:bodyPr>
          <a:lstStyle/>
          <a:p>
            <a:pPr indent="-323850" lvl="0" marL="457200" rtl="0" algn="l">
              <a:lnSpc>
                <a:spcPct val="200000"/>
              </a:lnSpc>
              <a:spcBef>
                <a:spcPts val="0"/>
              </a:spcBef>
              <a:spcAft>
                <a:spcPts val="0"/>
              </a:spcAft>
              <a:buClr>
                <a:schemeClr val="lt1"/>
              </a:buClr>
              <a:buSzPts val="1500"/>
              <a:buChar char="●"/>
            </a:pPr>
            <a:r>
              <a:rPr lang="en" sz="1500">
                <a:solidFill>
                  <a:schemeClr val="lt1"/>
                </a:solidFill>
              </a:rPr>
              <a:t>Rewriting Programs: </a:t>
            </a:r>
            <a:endParaRPr sz="1500">
              <a:solidFill>
                <a:schemeClr val="lt1"/>
              </a:solidFill>
            </a:endParaRPr>
          </a:p>
          <a:p>
            <a:pPr indent="-323850" lvl="0" marL="457200" rtl="0" algn="l">
              <a:lnSpc>
                <a:spcPct val="200000"/>
              </a:lnSpc>
              <a:spcBef>
                <a:spcPts val="0"/>
              </a:spcBef>
              <a:spcAft>
                <a:spcPts val="0"/>
              </a:spcAft>
              <a:buClr>
                <a:schemeClr val="lt1"/>
              </a:buClr>
              <a:buSzPts val="1500"/>
              <a:buChar char="●"/>
            </a:pPr>
            <a:r>
              <a:rPr lang="en" sz="1500">
                <a:solidFill>
                  <a:schemeClr val="lt1"/>
                </a:solidFill>
              </a:rPr>
              <a:t>Gathering </a:t>
            </a:r>
            <a:r>
              <a:rPr lang="en" sz="1500">
                <a:solidFill>
                  <a:schemeClr val="lt1"/>
                </a:solidFill>
              </a:rPr>
              <a:t>performance</a:t>
            </a:r>
            <a:r>
              <a:rPr lang="en" sz="1500">
                <a:solidFill>
                  <a:schemeClr val="lt1"/>
                </a:solidFill>
              </a:rPr>
              <a:t> data</a:t>
            </a:r>
            <a:endParaRPr sz="1500">
              <a:solidFill>
                <a:schemeClr val="lt1"/>
              </a:solidFill>
            </a:endParaRPr>
          </a:p>
          <a:p>
            <a:pPr indent="-323850" lvl="0" marL="457200" rtl="0" algn="l">
              <a:lnSpc>
                <a:spcPct val="200000"/>
              </a:lnSpc>
              <a:spcBef>
                <a:spcPts val="0"/>
              </a:spcBef>
              <a:spcAft>
                <a:spcPts val="0"/>
              </a:spcAft>
              <a:buClr>
                <a:schemeClr val="lt1"/>
              </a:buClr>
              <a:buSzPts val="1500"/>
              <a:buChar char="●"/>
            </a:pPr>
            <a:r>
              <a:rPr lang="en" sz="1500">
                <a:solidFill>
                  <a:schemeClr val="lt1"/>
                </a:solidFill>
              </a:rPr>
              <a:t>Analyzing and graphing performance metrics</a:t>
            </a:r>
            <a:endParaRPr sz="1500">
              <a:solidFill>
                <a:schemeClr val="lt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EAFB8"/>
            </a:gs>
            <a:gs pos="100000">
              <a:srgbClr val="616D73"/>
            </a:gs>
          </a:gsLst>
          <a:lin ang="5400012" scaled="0"/>
        </a:gradFill>
      </p:bgPr>
    </p:bg>
    <p:spTree>
      <p:nvGrpSpPr>
        <p:cNvPr id="91" name="Shape 91"/>
        <p:cNvGrpSpPr/>
        <p:nvPr/>
      </p:nvGrpSpPr>
      <p:grpSpPr>
        <a:xfrm>
          <a:off x="0" y="0"/>
          <a:ext cx="0" cy="0"/>
          <a:chOff x="0" y="0"/>
          <a:chExt cx="0" cy="0"/>
        </a:xfrm>
      </p:grpSpPr>
      <p:sp>
        <p:nvSpPr>
          <p:cNvPr id="92" name="Google Shape;92;p18"/>
          <p:cNvSpPr txBox="1"/>
          <p:nvPr/>
        </p:nvSpPr>
        <p:spPr>
          <a:xfrm>
            <a:off x="789900" y="303100"/>
            <a:ext cx="5878200" cy="954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500"/>
              <a:t>Results and Performance Metrics Graphs</a:t>
            </a:r>
            <a:endParaRPr sz="2500"/>
          </a:p>
        </p:txBody>
      </p:sp>
      <p:pic>
        <p:nvPicPr>
          <p:cNvPr id="93" name="Google Shape;93;p18"/>
          <p:cNvPicPr preferRelativeResize="0"/>
          <p:nvPr/>
        </p:nvPicPr>
        <p:blipFill>
          <a:blip r:embed="rId3">
            <a:alphaModFix/>
          </a:blip>
          <a:stretch>
            <a:fillRect/>
          </a:stretch>
        </p:blipFill>
        <p:spPr>
          <a:xfrm>
            <a:off x="789900" y="1420350"/>
            <a:ext cx="3782101" cy="3027050"/>
          </a:xfrm>
          <a:prstGeom prst="rect">
            <a:avLst/>
          </a:prstGeom>
          <a:noFill/>
          <a:ln>
            <a:noFill/>
          </a:ln>
          <a:effectLst>
            <a:outerShdw blurRad="142875" rotWithShape="0" algn="bl" dir="5400000" dist="95250">
              <a:srgbClr val="000000">
                <a:alpha val="70000"/>
              </a:srgbClr>
            </a:outerShdw>
          </a:effectLst>
        </p:spPr>
      </p:pic>
      <p:pic>
        <p:nvPicPr>
          <p:cNvPr id="94" name="Google Shape;94;p18"/>
          <p:cNvPicPr preferRelativeResize="0"/>
          <p:nvPr/>
        </p:nvPicPr>
        <p:blipFill>
          <a:blip r:embed="rId4">
            <a:alphaModFix/>
          </a:blip>
          <a:stretch>
            <a:fillRect/>
          </a:stretch>
        </p:blipFill>
        <p:spPr>
          <a:xfrm>
            <a:off x="4724400" y="1409800"/>
            <a:ext cx="3782101" cy="3027044"/>
          </a:xfrm>
          <a:prstGeom prst="rect">
            <a:avLst/>
          </a:prstGeom>
          <a:noFill/>
          <a:ln>
            <a:noFill/>
          </a:ln>
          <a:effectLst>
            <a:outerShdw blurRad="142875" rotWithShape="0" algn="bl" dir="5400000" dist="95250">
              <a:srgbClr val="000000">
                <a:alpha val="70000"/>
              </a:srgbClr>
            </a:outerShdw>
          </a:effectLst>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EAFB8"/>
            </a:gs>
            <a:gs pos="100000">
              <a:srgbClr val="616D73"/>
            </a:gs>
          </a:gsLst>
          <a:lin ang="5400012" scaled="0"/>
        </a:gradFill>
      </p:bgPr>
    </p:bg>
    <p:spTree>
      <p:nvGrpSpPr>
        <p:cNvPr id="98" name="Shape 98"/>
        <p:cNvGrpSpPr/>
        <p:nvPr/>
      </p:nvGrpSpPr>
      <p:grpSpPr>
        <a:xfrm>
          <a:off x="0" y="0"/>
          <a:ext cx="0" cy="0"/>
          <a:chOff x="0" y="0"/>
          <a:chExt cx="0" cy="0"/>
        </a:xfrm>
      </p:grpSpPr>
      <p:sp>
        <p:nvSpPr>
          <p:cNvPr id="99" name="Google Shape;99;p19"/>
          <p:cNvSpPr txBox="1"/>
          <p:nvPr/>
        </p:nvSpPr>
        <p:spPr>
          <a:xfrm>
            <a:off x="789900" y="303100"/>
            <a:ext cx="5878200" cy="954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500"/>
              <a:t>Results and Performance Metrics Graphs</a:t>
            </a:r>
            <a:endParaRPr sz="2500"/>
          </a:p>
        </p:txBody>
      </p:sp>
      <p:pic>
        <p:nvPicPr>
          <p:cNvPr id="100" name="Google Shape;100;p19"/>
          <p:cNvPicPr preferRelativeResize="0"/>
          <p:nvPr/>
        </p:nvPicPr>
        <p:blipFill>
          <a:blip r:embed="rId3">
            <a:alphaModFix/>
          </a:blip>
          <a:stretch>
            <a:fillRect/>
          </a:stretch>
        </p:blipFill>
        <p:spPr>
          <a:xfrm>
            <a:off x="3002875" y="1120550"/>
            <a:ext cx="4764549" cy="3575727"/>
          </a:xfrm>
          <a:prstGeom prst="rect">
            <a:avLst/>
          </a:prstGeom>
          <a:noFill/>
          <a:ln>
            <a:noFill/>
          </a:ln>
          <a:effectLst>
            <a:outerShdw blurRad="142875" rotWithShape="0" algn="bl" dir="5400000" dist="95250">
              <a:srgbClr val="000000">
                <a:alpha val="70000"/>
              </a:srgbClr>
            </a:outerShdw>
          </a:effectLst>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EAFB8"/>
            </a:gs>
            <a:gs pos="100000">
              <a:srgbClr val="616D73"/>
            </a:gs>
          </a:gsLst>
          <a:lin ang="5400012" scaled="0"/>
        </a:gradFill>
      </p:bgPr>
    </p:bg>
    <p:spTree>
      <p:nvGrpSpPr>
        <p:cNvPr id="104" name="Shape 104"/>
        <p:cNvGrpSpPr/>
        <p:nvPr/>
      </p:nvGrpSpPr>
      <p:grpSpPr>
        <a:xfrm>
          <a:off x="0" y="0"/>
          <a:ext cx="0" cy="0"/>
          <a:chOff x="0" y="0"/>
          <a:chExt cx="0" cy="0"/>
        </a:xfrm>
      </p:grpSpPr>
      <p:sp>
        <p:nvSpPr>
          <p:cNvPr id="105" name="Google Shape;105;p20"/>
          <p:cNvSpPr txBox="1"/>
          <p:nvPr/>
        </p:nvSpPr>
        <p:spPr>
          <a:xfrm>
            <a:off x="789900" y="303100"/>
            <a:ext cx="5878200" cy="954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500"/>
              <a:t>Results and Performance Metrics Graphs</a:t>
            </a:r>
            <a:endParaRPr sz="2500"/>
          </a:p>
        </p:txBody>
      </p:sp>
      <p:pic>
        <p:nvPicPr>
          <p:cNvPr id="106" name="Google Shape;106;p20"/>
          <p:cNvPicPr preferRelativeResize="0"/>
          <p:nvPr/>
        </p:nvPicPr>
        <p:blipFill>
          <a:blip r:embed="rId3">
            <a:alphaModFix/>
          </a:blip>
          <a:stretch>
            <a:fillRect/>
          </a:stretch>
        </p:blipFill>
        <p:spPr>
          <a:xfrm>
            <a:off x="220424" y="1409800"/>
            <a:ext cx="4247726" cy="3401774"/>
          </a:xfrm>
          <a:prstGeom prst="rect">
            <a:avLst/>
          </a:prstGeom>
          <a:noFill/>
          <a:ln>
            <a:noFill/>
          </a:ln>
          <a:effectLst>
            <a:outerShdw blurRad="142875" rotWithShape="0" algn="bl" dir="5400000" dist="95250">
              <a:srgbClr val="000000">
                <a:alpha val="70000"/>
              </a:srgbClr>
            </a:outerShdw>
          </a:effectLst>
        </p:spPr>
      </p:pic>
      <p:pic>
        <p:nvPicPr>
          <p:cNvPr id="107" name="Google Shape;107;p20"/>
          <p:cNvPicPr preferRelativeResize="0"/>
          <p:nvPr/>
        </p:nvPicPr>
        <p:blipFill rotWithShape="1">
          <a:blip r:embed="rId4">
            <a:alphaModFix/>
          </a:blip>
          <a:srcRect b="-5274" l="-5274" r="0" t="0"/>
          <a:stretch/>
        </p:blipFill>
        <p:spPr>
          <a:xfrm>
            <a:off x="4514075" y="1409800"/>
            <a:ext cx="4471898" cy="3579142"/>
          </a:xfrm>
          <a:prstGeom prst="rect">
            <a:avLst/>
          </a:prstGeom>
          <a:noFill/>
          <a:ln>
            <a:noFill/>
          </a:ln>
          <a:effectLst>
            <a:outerShdw blurRad="142875" rotWithShape="0" algn="bl" dir="5400000" dist="95250">
              <a:srgbClr val="000000">
                <a:alpha val="70000"/>
              </a:srgbClr>
            </a:outerShdw>
          </a:effectLst>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EAFB8"/>
            </a:gs>
            <a:gs pos="100000">
              <a:srgbClr val="616D73"/>
            </a:gs>
          </a:gsLst>
          <a:lin ang="5400012" scaled="0"/>
        </a:gradFill>
      </p:bgPr>
    </p:bg>
    <p:spTree>
      <p:nvGrpSpPr>
        <p:cNvPr id="111" name="Shape 111"/>
        <p:cNvGrpSpPr/>
        <p:nvPr/>
      </p:nvGrpSpPr>
      <p:grpSpPr>
        <a:xfrm>
          <a:off x="0" y="0"/>
          <a:ext cx="0" cy="0"/>
          <a:chOff x="0" y="0"/>
          <a:chExt cx="0" cy="0"/>
        </a:xfrm>
      </p:grpSpPr>
      <p:sp>
        <p:nvSpPr>
          <p:cNvPr id="112" name="Google Shape;112;p21"/>
          <p:cNvSpPr txBox="1"/>
          <p:nvPr/>
        </p:nvSpPr>
        <p:spPr>
          <a:xfrm>
            <a:off x="789900" y="303100"/>
            <a:ext cx="5878200" cy="954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500"/>
              <a:t>Results and Performance Metrics Graphs</a:t>
            </a:r>
            <a:endParaRPr sz="2500"/>
          </a:p>
        </p:txBody>
      </p:sp>
      <p:pic>
        <p:nvPicPr>
          <p:cNvPr id="113" name="Google Shape;113;p21"/>
          <p:cNvPicPr preferRelativeResize="0"/>
          <p:nvPr/>
        </p:nvPicPr>
        <p:blipFill>
          <a:blip r:embed="rId3">
            <a:alphaModFix/>
          </a:blip>
          <a:stretch>
            <a:fillRect/>
          </a:stretch>
        </p:blipFill>
        <p:spPr>
          <a:xfrm>
            <a:off x="152400" y="1409800"/>
            <a:ext cx="4294023" cy="3438851"/>
          </a:xfrm>
          <a:prstGeom prst="rect">
            <a:avLst/>
          </a:prstGeom>
          <a:noFill/>
          <a:ln>
            <a:noFill/>
          </a:ln>
          <a:effectLst>
            <a:outerShdw blurRad="142875" rotWithShape="0" algn="bl" dir="5400000" dist="95250">
              <a:srgbClr val="000000">
                <a:alpha val="70000"/>
              </a:srgbClr>
            </a:outerShdw>
          </a:effectLst>
        </p:spPr>
      </p:pic>
      <p:pic>
        <p:nvPicPr>
          <p:cNvPr id="114" name="Google Shape;114;p21"/>
          <p:cNvPicPr preferRelativeResize="0"/>
          <p:nvPr/>
        </p:nvPicPr>
        <p:blipFill>
          <a:blip r:embed="rId4">
            <a:alphaModFix/>
          </a:blip>
          <a:stretch>
            <a:fillRect/>
          </a:stretch>
        </p:blipFill>
        <p:spPr>
          <a:xfrm>
            <a:off x="4649950" y="1410838"/>
            <a:ext cx="4294027" cy="3436784"/>
          </a:xfrm>
          <a:prstGeom prst="rect">
            <a:avLst/>
          </a:prstGeom>
          <a:noFill/>
          <a:ln>
            <a:noFill/>
          </a:ln>
          <a:effectLst>
            <a:outerShdw blurRad="142875" rotWithShape="0" algn="bl" dir="5400000" dist="95250">
              <a:srgbClr val="000000">
                <a:alpha val="70000"/>
              </a:srgbClr>
            </a:outerShdw>
          </a:effectLst>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